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6" r:id="rId2"/>
    <p:sldId id="303" r:id="rId3"/>
    <p:sldId id="270" r:id="rId4"/>
    <p:sldId id="304" r:id="rId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CCC"/>
    <a:srgbClr val="CCCCFF"/>
    <a:srgbClr val="CCFF99"/>
    <a:srgbClr val="FFFF99"/>
    <a:srgbClr val="00CC66"/>
    <a:srgbClr val="FF0000"/>
    <a:srgbClr val="009900"/>
    <a:srgbClr val="CC00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31" autoAdjust="0"/>
  </p:normalViewPr>
  <p:slideViewPr>
    <p:cSldViewPr>
      <p:cViewPr>
        <p:scale>
          <a:sx n="90" d="100"/>
          <a:sy n="90" d="100"/>
        </p:scale>
        <p:origin x="-816" y="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CBDBAE-743C-490E-AE44-40B3E5811FAE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98172C67-DBF8-4590-A8DB-1DFC620282DE}">
      <dgm:prSet phldrT="[besedilo]"/>
      <dgm:spPr>
        <a:solidFill>
          <a:srgbClr val="FFFF99"/>
        </a:solidFill>
        <a:ln>
          <a:solidFill>
            <a:srgbClr val="FF0000"/>
          </a:solidFill>
        </a:ln>
      </dgm:spPr>
      <dgm:t>
        <a:bodyPr/>
        <a:lstStyle/>
        <a:p>
          <a:pPr algn="ctr"/>
          <a:r>
            <a:rPr lang="sl-SI" dirty="0" smtClean="0">
              <a:solidFill>
                <a:srgbClr val="FF0000"/>
              </a:solidFill>
            </a:rPr>
            <a:t>cilji</a:t>
          </a:r>
          <a:endParaRPr lang="sl-SI" dirty="0">
            <a:solidFill>
              <a:srgbClr val="FF0000"/>
            </a:solidFill>
          </a:endParaRPr>
        </a:p>
      </dgm:t>
    </dgm:pt>
    <dgm:pt modelId="{F134DF09-7C6A-4C1E-9591-8A5CCF7AB452}" type="parTrans" cxnId="{B3FCC69C-886E-4DB0-B632-11C0C44A8541}">
      <dgm:prSet/>
      <dgm:spPr/>
      <dgm:t>
        <a:bodyPr/>
        <a:lstStyle/>
        <a:p>
          <a:pPr algn="ctr"/>
          <a:endParaRPr lang="sl-SI"/>
        </a:p>
      </dgm:t>
    </dgm:pt>
    <dgm:pt modelId="{BA59C25B-11B5-49B5-97AA-3E39E3484850}" type="sibTrans" cxnId="{B3FCC69C-886E-4DB0-B632-11C0C44A8541}">
      <dgm:prSet/>
      <dgm:spPr/>
      <dgm:t>
        <a:bodyPr/>
        <a:lstStyle/>
        <a:p>
          <a:pPr algn="ctr"/>
          <a:endParaRPr lang="sl-SI"/>
        </a:p>
      </dgm:t>
    </dgm:pt>
    <dgm:pt modelId="{12D566A6-183B-4001-BD4D-F394EEE97145}">
      <dgm:prSet phldrT="[besedilo]" custT="1"/>
      <dgm:spPr>
        <a:solidFill>
          <a:srgbClr val="FFCCCC"/>
        </a:solidFill>
        <a:ln>
          <a:solidFill>
            <a:srgbClr val="FF0000"/>
          </a:solidFill>
        </a:ln>
      </dgm:spPr>
      <dgm:t>
        <a:bodyPr/>
        <a:lstStyle/>
        <a:p>
          <a:pPr algn="ctr"/>
          <a:r>
            <a:rPr lang="sl-SI" sz="1400" dirty="0" smtClean="0">
              <a:solidFill>
                <a:srgbClr val="FF0000"/>
              </a:solidFill>
            </a:rPr>
            <a:t>kratkoročni</a:t>
          </a:r>
          <a:endParaRPr lang="sl-SI" sz="1400" dirty="0">
            <a:solidFill>
              <a:srgbClr val="FF0000"/>
            </a:solidFill>
          </a:endParaRPr>
        </a:p>
      </dgm:t>
    </dgm:pt>
    <dgm:pt modelId="{4930808E-F561-4354-97D1-51706A7682F8}" type="parTrans" cxnId="{EC1CF5D0-FCFB-4215-8462-ED1E4BE64D0D}">
      <dgm:prSet/>
      <dgm:spPr>
        <a:ln>
          <a:solidFill>
            <a:srgbClr val="FF0000"/>
          </a:solidFill>
        </a:ln>
      </dgm:spPr>
      <dgm:t>
        <a:bodyPr/>
        <a:lstStyle/>
        <a:p>
          <a:pPr algn="ctr"/>
          <a:endParaRPr lang="sl-SI"/>
        </a:p>
      </dgm:t>
    </dgm:pt>
    <dgm:pt modelId="{D9831567-53DF-4E2F-931C-3A4621F455E0}" type="sibTrans" cxnId="{EC1CF5D0-FCFB-4215-8462-ED1E4BE64D0D}">
      <dgm:prSet/>
      <dgm:spPr/>
      <dgm:t>
        <a:bodyPr/>
        <a:lstStyle/>
        <a:p>
          <a:pPr algn="ctr"/>
          <a:endParaRPr lang="sl-SI"/>
        </a:p>
      </dgm:t>
    </dgm:pt>
    <dgm:pt modelId="{E04D07A0-47FE-4B67-BD30-C40310921F32}">
      <dgm:prSet phldrT="[besedilo]" custT="1"/>
      <dgm:spPr>
        <a:solidFill>
          <a:srgbClr val="CCCCFF"/>
        </a:solidFill>
        <a:ln>
          <a:solidFill>
            <a:srgbClr val="FF0000"/>
          </a:solidFill>
        </a:ln>
      </dgm:spPr>
      <dgm:t>
        <a:bodyPr/>
        <a:lstStyle/>
        <a:p>
          <a:pPr algn="ctr"/>
          <a:r>
            <a:rPr lang="sl-SI" sz="1400" dirty="0" smtClean="0">
              <a:solidFill>
                <a:srgbClr val="FF0000"/>
              </a:solidFill>
            </a:rPr>
            <a:t>dolgoročni</a:t>
          </a:r>
        </a:p>
      </dgm:t>
    </dgm:pt>
    <dgm:pt modelId="{F19CC233-D7F4-4A44-8093-0CC8DCB13CA7}" type="parTrans" cxnId="{76263626-E986-4FA9-9139-318E8FF7DC8B}">
      <dgm:prSet/>
      <dgm:spPr>
        <a:ln>
          <a:solidFill>
            <a:srgbClr val="FF0000"/>
          </a:solidFill>
        </a:ln>
      </dgm:spPr>
      <dgm:t>
        <a:bodyPr/>
        <a:lstStyle/>
        <a:p>
          <a:pPr algn="ctr"/>
          <a:endParaRPr lang="sl-SI"/>
        </a:p>
      </dgm:t>
    </dgm:pt>
    <dgm:pt modelId="{B8BD3911-43A6-4DCE-BE4F-8B63140EDB6D}" type="sibTrans" cxnId="{76263626-E986-4FA9-9139-318E8FF7DC8B}">
      <dgm:prSet/>
      <dgm:spPr/>
      <dgm:t>
        <a:bodyPr/>
        <a:lstStyle/>
        <a:p>
          <a:pPr algn="ctr"/>
          <a:endParaRPr lang="sl-SI"/>
        </a:p>
      </dgm:t>
    </dgm:pt>
    <dgm:pt modelId="{8E201E82-CB1E-4529-A694-ACC70FD8704E}" type="pres">
      <dgm:prSet presAssocID="{3DCBDBAE-743C-490E-AE44-40B3E5811FA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sl-SI"/>
        </a:p>
      </dgm:t>
    </dgm:pt>
    <dgm:pt modelId="{BBD7EADA-D689-4AE8-9C22-73DF3D1D4CCE}" type="pres">
      <dgm:prSet presAssocID="{98172C67-DBF8-4590-A8DB-1DFC620282DE}" presName="singleCycle" presStyleCnt="0"/>
      <dgm:spPr/>
    </dgm:pt>
    <dgm:pt modelId="{4A246DF5-1781-4A80-A22B-7D2D8C6F79B9}" type="pres">
      <dgm:prSet presAssocID="{98172C67-DBF8-4590-A8DB-1DFC620282DE}" presName="singleCenter" presStyleLbl="node1" presStyleIdx="0" presStyleCnt="3" custLinFactNeighborX="905" custLinFactNeighborY="-39547">
        <dgm:presLayoutVars>
          <dgm:chMax val="7"/>
          <dgm:chPref val="7"/>
        </dgm:presLayoutVars>
      </dgm:prSet>
      <dgm:spPr/>
      <dgm:t>
        <a:bodyPr/>
        <a:lstStyle/>
        <a:p>
          <a:endParaRPr lang="sl-SI"/>
        </a:p>
      </dgm:t>
    </dgm:pt>
    <dgm:pt modelId="{28F0464B-12EE-4322-8ACB-26499FAC057E}" type="pres">
      <dgm:prSet presAssocID="{4930808E-F561-4354-97D1-51706A7682F8}" presName="Name56" presStyleLbl="parChTrans1D2" presStyleIdx="0" presStyleCnt="2"/>
      <dgm:spPr/>
      <dgm:t>
        <a:bodyPr/>
        <a:lstStyle/>
        <a:p>
          <a:endParaRPr lang="sl-SI"/>
        </a:p>
      </dgm:t>
    </dgm:pt>
    <dgm:pt modelId="{9BAF9EA2-412F-42D4-96E5-32C79A175B74}" type="pres">
      <dgm:prSet presAssocID="{12D566A6-183B-4001-BD4D-F394EEE97145}" presName="text0" presStyleLbl="node1" presStyleIdx="1" presStyleCnt="3" custScaleX="129196" custScaleY="126162" custRadScaleRad="109449" custRadScaleInc="9971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AD9464C-DB48-4C3E-BA47-E6AAEEC278E8}" type="pres">
      <dgm:prSet presAssocID="{F19CC233-D7F4-4A44-8093-0CC8DCB13CA7}" presName="Name56" presStyleLbl="parChTrans1D2" presStyleIdx="1" presStyleCnt="2"/>
      <dgm:spPr/>
      <dgm:t>
        <a:bodyPr/>
        <a:lstStyle/>
        <a:p>
          <a:endParaRPr lang="sl-SI"/>
        </a:p>
      </dgm:t>
    </dgm:pt>
    <dgm:pt modelId="{552B0634-7826-41BA-A3E5-4A954A2EF925}" type="pres">
      <dgm:prSet presAssocID="{E04D07A0-47FE-4B67-BD30-C40310921F32}" presName="text0" presStyleLbl="node1" presStyleIdx="2" presStyleCnt="3" custScaleX="129195" custScaleY="129195" custRadScaleRad="107923" custRadScaleInc="10028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FC35A866-F51B-48B9-9561-83CE8D80E7A3}" type="presOf" srcId="{4930808E-F561-4354-97D1-51706A7682F8}" destId="{28F0464B-12EE-4322-8ACB-26499FAC057E}" srcOrd="0" destOrd="0" presId="urn:microsoft.com/office/officeart/2008/layout/RadialCluster"/>
    <dgm:cxn modelId="{76263626-E986-4FA9-9139-318E8FF7DC8B}" srcId="{98172C67-DBF8-4590-A8DB-1DFC620282DE}" destId="{E04D07A0-47FE-4B67-BD30-C40310921F32}" srcOrd="1" destOrd="0" parTransId="{F19CC233-D7F4-4A44-8093-0CC8DCB13CA7}" sibTransId="{B8BD3911-43A6-4DCE-BE4F-8B63140EDB6D}"/>
    <dgm:cxn modelId="{F62A1434-373F-41CE-B69E-54395AA29F1A}" type="presOf" srcId="{12D566A6-183B-4001-BD4D-F394EEE97145}" destId="{9BAF9EA2-412F-42D4-96E5-32C79A175B74}" srcOrd="0" destOrd="0" presId="urn:microsoft.com/office/officeart/2008/layout/RadialCluster"/>
    <dgm:cxn modelId="{55365121-342B-45CD-964D-BA468B7C3092}" type="presOf" srcId="{98172C67-DBF8-4590-A8DB-1DFC620282DE}" destId="{4A246DF5-1781-4A80-A22B-7D2D8C6F79B9}" srcOrd="0" destOrd="0" presId="urn:microsoft.com/office/officeart/2008/layout/RadialCluster"/>
    <dgm:cxn modelId="{35608E67-72CB-46BA-89F7-EA787D7B7CC6}" type="presOf" srcId="{E04D07A0-47FE-4B67-BD30-C40310921F32}" destId="{552B0634-7826-41BA-A3E5-4A954A2EF925}" srcOrd="0" destOrd="0" presId="urn:microsoft.com/office/officeart/2008/layout/RadialCluster"/>
    <dgm:cxn modelId="{15C41A2F-D573-417B-B25C-41E113398001}" type="presOf" srcId="{F19CC233-D7F4-4A44-8093-0CC8DCB13CA7}" destId="{4AD9464C-DB48-4C3E-BA47-E6AAEEC278E8}" srcOrd="0" destOrd="0" presId="urn:microsoft.com/office/officeart/2008/layout/RadialCluster"/>
    <dgm:cxn modelId="{1CC4C16C-6EA1-4B7F-93E5-3A8939251901}" type="presOf" srcId="{3DCBDBAE-743C-490E-AE44-40B3E5811FAE}" destId="{8E201E82-CB1E-4529-A694-ACC70FD8704E}" srcOrd="0" destOrd="0" presId="urn:microsoft.com/office/officeart/2008/layout/RadialCluster"/>
    <dgm:cxn modelId="{EC1CF5D0-FCFB-4215-8462-ED1E4BE64D0D}" srcId="{98172C67-DBF8-4590-A8DB-1DFC620282DE}" destId="{12D566A6-183B-4001-BD4D-F394EEE97145}" srcOrd="0" destOrd="0" parTransId="{4930808E-F561-4354-97D1-51706A7682F8}" sibTransId="{D9831567-53DF-4E2F-931C-3A4621F455E0}"/>
    <dgm:cxn modelId="{B3FCC69C-886E-4DB0-B632-11C0C44A8541}" srcId="{3DCBDBAE-743C-490E-AE44-40B3E5811FAE}" destId="{98172C67-DBF8-4590-A8DB-1DFC620282DE}" srcOrd="0" destOrd="0" parTransId="{F134DF09-7C6A-4C1E-9591-8A5CCF7AB452}" sibTransId="{BA59C25B-11B5-49B5-97AA-3E39E3484850}"/>
    <dgm:cxn modelId="{56BBBD6D-B0B2-4301-A412-D8F9E779FD1C}" type="presParOf" srcId="{8E201E82-CB1E-4529-A694-ACC70FD8704E}" destId="{BBD7EADA-D689-4AE8-9C22-73DF3D1D4CCE}" srcOrd="0" destOrd="0" presId="urn:microsoft.com/office/officeart/2008/layout/RadialCluster"/>
    <dgm:cxn modelId="{E267343C-546B-45F4-B949-4CD126105BAD}" type="presParOf" srcId="{BBD7EADA-D689-4AE8-9C22-73DF3D1D4CCE}" destId="{4A246DF5-1781-4A80-A22B-7D2D8C6F79B9}" srcOrd="0" destOrd="0" presId="urn:microsoft.com/office/officeart/2008/layout/RadialCluster"/>
    <dgm:cxn modelId="{E0C0EACA-47F8-4DA7-A5B3-C889DBEB7934}" type="presParOf" srcId="{BBD7EADA-D689-4AE8-9C22-73DF3D1D4CCE}" destId="{28F0464B-12EE-4322-8ACB-26499FAC057E}" srcOrd="1" destOrd="0" presId="urn:microsoft.com/office/officeart/2008/layout/RadialCluster"/>
    <dgm:cxn modelId="{E0C43DA1-012C-4E71-86F9-42B83D5137D6}" type="presParOf" srcId="{BBD7EADA-D689-4AE8-9C22-73DF3D1D4CCE}" destId="{9BAF9EA2-412F-42D4-96E5-32C79A175B74}" srcOrd="2" destOrd="0" presId="urn:microsoft.com/office/officeart/2008/layout/RadialCluster"/>
    <dgm:cxn modelId="{7139AA88-C642-4A96-8772-FF7FE5FE0E95}" type="presParOf" srcId="{BBD7EADA-D689-4AE8-9C22-73DF3D1D4CCE}" destId="{4AD9464C-DB48-4C3E-BA47-E6AAEEC278E8}" srcOrd="3" destOrd="0" presId="urn:microsoft.com/office/officeart/2008/layout/RadialCluster"/>
    <dgm:cxn modelId="{BD1A8D3D-4C19-4894-8481-99BF5E3A5CA5}" type="presParOf" srcId="{BBD7EADA-D689-4AE8-9C22-73DF3D1D4CCE}" destId="{552B0634-7826-41BA-A3E5-4A954A2EF925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46DF5-1781-4A80-A22B-7D2D8C6F79B9}">
      <dsp:nvSpPr>
        <dsp:cNvPr id="0" name=""/>
        <dsp:cNvSpPr/>
      </dsp:nvSpPr>
      <dsp:spPr>
        <a:xfrm>
          <a:off x="2965166" y="139371"/>
          <a:ext cx="1284007" cy="1284007"/>
        </a:xfrm>
        <a:prstGeom prst="roundRect">
          <a:avLst/>
        </a:prstGeom>
        <a:solidFill>
          <a:srgbClr val="FFFF99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600" kern="1200" dirty="0" smtClean="0">
              <a:solidFill>
                <a:srgbClr val="FF0000"/>
              </a:solidFill>
            </a:rPr>
            <a:t>cilji</a:t>
          </a:r>
          <a:endParaRPr lang="sl-SI" sz="3600" kern="1200" dirty="0">
            <a:solidFill>
              <a:srgbClr val="FF0000"/>
            </a:solidFill>
          </a:endParaRPr>
        </a:p>
      </dsp:txBody>
      <dsp:txXfrm>
        <a:off x="3027846" y="202051"/>
        <a:ext cx="1158647" cy="1158647"/>
      </dsp:txXfrm>
    </dsp:sp>
    <dsp:sp modelId="{28F0464B-12EE-4322-8ACB-26499FAC057E}">
      <dsp:nvSpPr>
        <dsp:cNvPr id="0" name=""/>
        <dsp:cNvSpPr/>
      </dsp:nvSpPr>
      <dsp:spPr>
        <a:xfrm rot="2168500">
          <a:off x="4172639" y="1484808"/>
          <a:ext cx="7954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5409" y="0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AF9EA2-412F-42D4-96E5-32C79A175B74}">
      <dsp:nvSpPr>
        <dsp:cNvPr id="0" name=""/>
        <dsp:cNvSpPr/>
      </dsp:nvSpPr>
      <dsp:spPr>
        <a:xfrm>
          <a:off x="4891515" y="1582554"/>
          <a:ext cx="1111453" cy="1085352"/>
        </a:xfrm>
        <a:prstGeom prst="roundRect">
          <a:avLst/>
        </a:prstGeom>
        <a:solidFill>
          <a:srgbClr val="FFCCCC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>
              <a:solidFill>
                <a:srgbClr val="FF0000"/>
              </a:solidFill>
            </a:rPr>
            <a:t>kratkoročni</a:t>
          </a:r>
          <a:endParaRPr lang="sl-SI" sz="1400" kern="1200" dirty="0">
            <a:solidFill>
              <a:srgbClr val="FF0000"/>
            </a:solidFill>
          </a:endParaRPr>
        </a:p>
      </dsp:txBody>
      <dsp:txXfrm>
        <a:off x="4944498" y="1635537"/>
        <a:ext cx="1005487" cy="979386"/>
      </dsp:txXfrm>
    </dsp:sp>
    <dsp:sp modelId="{4AD9464C-DB48-4C3E-BA47-E6AAEEC278E8}">
      <dsp:nvSpPr>
        <dsp:cNvPr id="0" name=""/>
        <dsp:cNvSpPr/>
      </dsp:nvSpPr>
      <dsp:spPr>
        <a:xfrm rot="8662954">
          <a:off x="2208993" y="1484208"/>
          <a:ext cx="8342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4202" y="0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B0634-7826-41BA-A3E5-4A954A2EF925}">
      <dsp:nvSpPr>
        <dsp:cNvPr id="0" name=""/>
        <dsp:cNvSpPr/>
      </dsp:nvSpPr>
      <dsp:spPr>
        <a:xfrm>
          <a:off x="1175578" y="1569507"/>
          <a:ext cx="1111444" cy="1111444"/>
        </a:xfrm>
        <a:prstGeom prst="roundRect">
          <a:avLst/>
        </a:prstGeom>
        <a:solidFill>
          <a:srgbClr val="CCCCFF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>
              <a:solidFill>
                <a:srgbClr val="FF0000"/>
              </a:solidFill>
            </a:rPr>
            <a:t>dolgoročni</a:t>
          </a:r>
        </a:p>
      </dsp:txBody>
      <dsp:txXfrm>
        <a:off x="1229834" y="1623763"/>
        <a:ext cx="1002932" cy="1002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793FA49-0584-4E04-859B-9F125D93B217}" type="datetimeFigureOut">
              <a:rPr lang="sl-SI"/>
              <a:pPr>
                <a:defRPr/>
              </a:pPr>
              <a:t>21.5.2012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 smtClean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CF8CF40-E70D-40C6-B170-1D296D5C9EA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265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B76AC-CF54-4561-97E0-3BB3B1DB4A0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5EB15-4C4D-4013-ADB8-2025B2E0D55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4238A-98A7-4D06-ABD3-1E3F3CEABCE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F0010-5C03-4070-8830-0FC10EFC1C9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72111-75A9-4507-9A61-E1C832C7D4F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7C361-C021-4142-B87F-82EC8BB0014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DBCED-724B-4709-BA75-116255B7E22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59DD-118B-4231-A263-BA46A6666E9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A209C-4287-4474-9392-85F2F274EFE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4E450-E952-45EB-8254-6AA69DF8841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3F40D-BEE0-41BF-8469-870E7965259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CCFF"/>
            </a:gs>
            <a:gs pos="50000">
              <a:schemeClr val="bg1"/>
            </a:gs>
            <a:gs pos="100000">
              <a:srgbClr val="CCFF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408141F-E174-4903-94FD-71F793E1D57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  <a:extLst/>
        </p:spPr>
        <p:txBody>
          <a:bodyPr>
            <a:normAutofit/>
          </a:bodyPr>
          <a:lstStyle/>
          <a:p>
            <a:pPr>
              <a:defRPr/>
            </a:pPr>
            <a:r>
              <a:rPr lang="sl-SI" sz="5400" dirty="0" smtClean="0"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KAKO SE UČITI</a:t>
            </a:r>
            <a:endParaRPr lang="sl-SI" sz="5400" dirty="0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857250" y="2204864"/>
            <a:ext cx="7488238" cy="39703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AutoNum type="arabicPeriod"/>
              <a:defRPr/>
            </a:pPr>
            <a:r>
              <a:rPr lang="sl-SI" sz="2400" dirty="0" smtClean="0">
                <a:solidFill>
                  <a:srgbClr val="0070C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Ne uči se vsega.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sl-SI" sz="2400" dirty="0" smtClean="0">
                <a:solidFill>
                  <a:srgbClr val="0070C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Ločimo dve vrste ljudi:   </a:t>
            </a:r>
            <a:r>
              <a:rPr lang="sl-SI" sz="2400" dirty="0" smtClean="0">
                <a:solidFill>
                  <a:srgbClr val="FF66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</a:t>
            </a:r>
            <a:endParaRPr lang="sl-SI" sz="2400" dirty="0">
              <a:solidFill>
                <a:srgbClr val="FF6600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defRPr/>
            </a:pPr>
            <a:endParaRPr lang="sl-SI" sz="2400" dirty="0" smtClean="0">
              <a:solidFill>
                <a:srgbClr val="FF6600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buAutoNum type="arabicPeriod"/>
              <a:defRPr/>
            </a:pPr>
            <a:endParaRPr lang="sl-SI" sz="2400" dirty="0">
              <a:solidFill>
                <a:srgbClr val="FF6600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lvl="2" eaLnBrk="1" hangingPunct="1">
              <a:defRPr/>
            </a:pPr>
            <a:endParaRPr lang="sl-SI" dirty="0" smtClean="0">
              <a:solidFill>
                <a:srgbClr val="FF6600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lvl="2" eaLnBrk="1" hangingPunct="1">
              <a:defRPr/>
            </a:pPr>
            <a:endParaRPr lang="sl-SI" dirty="0">
              <a:solidFill>
                <a:srgbClr val="FF6600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lvl="2" eaLnBrk="1" hangingPunct="1">
              <a:defRPr/>
            </a:pPr>
            <a:r>
              <a:rPr lang="sl-SI" dirty="0" smtClean="0">
                <a:solidFill>
                  <a:srgbClr val="0070C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tisti, ki ob nalogi              tisti, ki ob nalogi  začnejo</a:t>
            </a:r>
          </a:p>
          <a:p>
            <a:pPr lvl="2" eaLnBrk="1" hangingPunct="1">
              <a:defRPr/>
            </a:pPr>
            <a:r>
              <a:rPr lang="sl-SI" dirty="0" smtClean="0">
                <a:solidFill>
                  <a:srgbClr val="0070C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začnejo takoj                   premišljevati,  kako se tega </a:t>
            </a:r>
          </a:p>
          <a:p>
            <a:pPr lvl="2" eaLnBrk="1" hangingPunct="1">
              <a:defRPr/>
            </a:pPr>
            <a:r>
              <a:rPr lang="sl-SI" dirty="0">
                <a:solidFill>
                  <a:srgbClr val="0070C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p</a:t>
            </a:r>
            <a:r>
              <a:rPr lang="sl-SI" dirty="0" smtClean="0">
                <a:solidFill>
                  <a:srgbClr val="0070C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remišljevati                     ne bi dalo narediti</a:t>
            </a:r>
          </a:p>
          <a:p>
            <a:pPr lvl="2" eaLnBrk="1" hangingPunct="1">
              <a:defRPr/>
            </a:pPr>
            <a:endParaRPr lang="sl-SI" dirty="0" smtClean="0">
              <a:solidFill>
                <a:srgbClr val="0070C0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buFont typeface="+mj-lt"/>
              <a:buAutoNum type="arabicPeriod" startAt="3"/>
              <a:defRPr/>
            </a:pPr>
            <a:r>
              <a:rPr lang="sl-SI" sz="2400" dirty="0" smtClean="0">
                <a:solidFill>
                  <a:srgbClr val="FF66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Delovne vneme in discipline ti ne more vsiliti nihče.</a:t>
            </a:r>
          </a:p>
        </p:txBody>
      </p:sp>
      <p:cxnSp>
        <p:nvCxnSpPr>
          <p:cNvPr id="5" name="Raven puščični povezovalnik 4"/>
          <p:cNvCxnSpPr/>
          <p:nvPr/>
        </p:nvCxnSpPr>
        <p:spPr>
          <a:xfrm>
            <a:off x="3923928" y="3140968"/>
            <a:ext cx="1080120" cy="914400"/>
          </a:xfrm>
          <a:prstGeom prst="straightConnector1">
            <a:avLst/>
          </a:prstGeom>
          <a:ln w="50800">
            <a:solidFill>
              <a:srgbClr val="00CC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en puščični povezovalnik 5"/>
          <p:cNvCxnSpPr/>
          <p:nvPr/>
        </p:nvCxnSpPr>
        <p:spPr>
          <a:xfrm flipH="1">
            <a:off x="2555776" y="3140968"/>
            <a:ext cx="936104" cy="914400"/>
          </a:xfrm>
          <a:prstGeom prst="straightConnector1">
            <a:avLst/>
          </a:prstGeom>
          <a:ln w="50800">
            <a:solidFill>
              <a:srgbClr val="00CC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548680"/>
            <a:ext cx="8229600" cy="548457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eriod" startAt="5"/>
              <a:defRPr/>
            </a:pPr>
            <a:r>
              <a:rPr lang="sl-SI" sz="2400" dirty="0">
                <a:solidFill>
                  <a:srgbClr val="FF66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Veselje do dela moraš poiskati v svoji notranjosti.</a:t>
            </a:r>
          </a:p>
          <a:p>
            <a:pPr marL="457200" indent="-457200" eaLnBrk="1" hangingPunct="1">
              <a:buFont typeface="+mj-lt"/>
              <a:buAutoNum type="arabicPeriod" startAt="5"/>
              <a:defRPr/>
            </a:pPr>
            <a:r>
              <a:rPr lang="sl-SI" sz="2400" dirty="0" smtClean="0">
                <a:solidFill>
                  <a:srgbClr val="00206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V nobenem poklicu ne boš izvedel in odkril vsak dan toliko novega, kot v vlogi učenca.</a:t>
            </a:r>
          </a:p>
          <a:p>
            <a:pPr marL="457200" indent="-457200" eaLnBrk="1" hangingPunct="1">
              <a:buFont typeface="+mj-lt"/>
              <a:buAutoNum type="arabicPeriod" startAt="5"/>
              <a:defRPr/>
            </a:pPr>
            <a:r>
              <a:rPr lang="sl-SI" sz="2400" dirty="0" smtClean="0">
                <a:solidFill>
                  <a:srgbClr val="00206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Zelo pomemben je počitek.</a:t>
            </a:r>
          </a:p>
          <a:p>
            <a:pPr marL="457200" indent="-457200" eaLnBrk="1" hangingPunct="1">
              <a:buFont typeface="+mj-lt"/>
              <a:buAutoNum type="arabicPeriod" startAt="5"/>
              <a:defRPr/>
            </a:pPr>
            <a:endParaRPr lang="sl-SI" sz="2400" dirty="0">
              <a:solidFill>
                <a:srgbClr val="002060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buFont typeface="+mj-lt"/>
              <a:buAutoNum type="arabicPeriod" startAt="5"/>
              <a:defRPr/>
            </a:pPr>
            <a:endParaRPr lang="sl-SI" sz="2400" dirty="0" smtClean="0">
              <a:solidFill>
                <a:srgbClr val="002060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sl-SI" sz="2400" dirty="0" smtClean="0">
                <a:solidFill>
                  <a:srgbClr val="00206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</a:t>
            </a:r>
          </a:p>
          <a:p>
            <a:pPr marL="0" indent="0" eaLnBrk="1" hangingPunct="1">
              <a:buNone/>
              <a:defRPr/>
            </a:pPr>
            <a:r>
              <a:rPr lang="sl-SI" sz="2400" dirty="0">
                <a:solidFill>
                  <a:srgbClr val="00206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  <a:r>
              <a:rPr lang="sl-SI" sz="2400" dirty="0" smtClean="0">
                <a:solidFill>
                  <a:srgbClr val="00206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  </a:t>
            </a:r>
            <a:r>
              <a:rPr lang="sl-SI" sz="1800" dirty="0" smtClean="0">
                <a:solidFill>
                  <a:srgbClr val="00206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ko pretečeš tri kilometre,         če pa tri ure sediš pri knjigi,</a:t>
            </a:r>
          </a:p>
          <a:p>
            <a:pPr marL="0" indent="0" eaLnBrk="1" hangingPunct="1">
              <a:buNone/>
              <a:defRPr/>
            </a:pPr>
            <a:r>
              <a:rPr lang="sl-SI" sz="1800" dirty="0">
                <a:solidFill>
                  <a:srgbClr val="00206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  <a:r>
              <a:rPr lang="sl-SI" sz="1800" dirty="0" smtClean="0">
                <a:solidFill>
                  <a:srgbClr val="00206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    počivaš tako, da sedeš                pa počivaš tako, da trikrat </a:t>
            </a:r>
          </a:p>
          <a:p>
            <a:pPr marL="0" indent="0" eaLnBrk="1" hangingPunct="1">
              <a:buNone/>
              <a:defRPr/>
            </a:pPr>
            <a:r>
              <a:rPr lang="sl-SI" sz="1800" dirty="0">
                <a:solidFill>
                  <a:srgbClr val="00206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  <a:r>
              <a:rPr lang="sl-SI" sz="1800" dirty="0" smtClean="0">
                <a:solidFill>
                  <a:srgbClr val="00206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    v travo in počivaš                        tečeš  okoli hiše</a:t>
            </a:r>
            <a:endParaRPr lang="sl-SI" sz="2400" dirty="0" smtClean="0">
              <a:solidFill>
                <a:srgbClr val="002060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buNone/>
              <a:defRPr/>
            </a:pPr>
            <a:endParaRPr lang="sl-SI" sz="2400" dirty="0">
              <a:solidFill>
                <a:srgbClr val="002060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buFont typeface="+mj-lt"/>
              <a:buAutoNum type="arabicPeriod" startAt="5"/>
              <a:defRPr/>
            </a:pPr>
            <a:endParaRPr lang="sl-SI" sz="2400" dirty="0" smtClean="0">
              <a:solidFill>
                <a:srgbClr val="002060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buFont typeface="+mj-lt"/>
              <a:buAutoNum type="arabicPeriod" startAt="7"/>
              <a:defRPr/>
            </a:pPr>
            <a:r>
              <a:rPr lang="sl-SI" sz="2400" dirty="0" smtClean="0">
                <a:solidFill>
                  <a:srgbClr val="FF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Počitek torej ni počitek, ampak sprememba. </a:t>
            </a:r>
          </a:p>
        </p:txBody>
      </p:sp>
      <p:cxnSp>
        <p:nvCxnSpPr>
          <p:cNvPr id="6" name="Raven puščični povezovalnik 5"/>
          <p:cNvCxnSpPr/>
          <p:nvPr/>
        </p:nvCxnSpPr>
        <p:spPr>
          <a:xfrm>
            <a:off x="3873624" y="2564904"/>
            <a:ext cx="914400" cy="914400"/>
          </a:xfrm>
          <a:prstGeom prst="straightConnector1">
            <a:avLst/>
          </a:prstGeom>
          <a:ln w="508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uščični povezovalnik 6"/>
          <p:cNvCxnSpPr/>
          <p:nvPr/>
        </p:nvCxnSpPr>
        <p:spPr>
          <a:xfrm flipH="1">
            <a:off x="2699792" y="2586608"/>
            <a:ext cx="728464" cy="914400"/>
          </a:xfrm>
          <a:prstGeom prst="straightConnector1">
            <a:avLst/>
          </a:prstGeom>
          <a:ln w="508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698551"/>
            <a:ext cx="2286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76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857250" y="551577"/>
            <a:ext cx="7488238" cy="23698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l-SI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sl-SI" sz="2400" dirty="0" smtClean="0">
                <a:solidFill>
                  <a:srgbClr val="FFC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Pred </a:t>
            </a:r>
            <a:r>
              <a:rPr lang="sl-SI" sz="2400" dirty="0" smtClean="0">
                <a:solidFill>
                  <a:srgbClr val="FFC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začetkom vsakega </a:t>
            </a:r>
            <a:r>
              <a:rPr lang="sl-SI" sz="2400" dirty="0" smtClean="0">
                <a:solidFill>
                  <a:srgbClr val="FFC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dela (učenja) </a:t>
            </a:r>
            <a:r>
              <a:rPr lang="sl-SI" sz="2400" dirty="0" smtClean="0">
                <a:solidFill>
                  <a:srgbClr val="FFC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si postavi </a:t>
            </a:r>
            <a:r>
              <a:rPr lang="sl-SI" sz="2400" dirty="0" smtClean="0">
                <a:solidFill>
                  <a:srgbClr val="FF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CILJ</a:t>
            </a:r>
            <a:r>
              <a:rPr lang="sl-SI" sz="2400" dirty="0" smtClean="0">
                <a:solidFill>
                  <a:srgbClr val="FF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. </a:t>
            </a:r>
            <a:r>
              <a:rPr lang="sl-SI" sz="2400" dirty="0" smtClean="0">
                <a:solidFill>
                  <a:srgbClr val="FFC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Cilj naj bo jasen in dosegljiv.</a:t>
            </a:r>
            <a:endParaRPr lang="sl-SI" sz="2400" dirty="0" smtClean="0">
              <a:solidFill>
                <a:srgbClr val="FFC000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buAutoNum type="arabicPeriod"/>
              <a:defRPr/>
            </a:pPr>
            <a:endParaRPr lang="sl-SI" sz="2400" dirty="0" smtClean="0">
              <a:solidFill>
                <a:srgbClr val="FFC000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defRPr/>
            </a:pPr>
            <a:endParaRPr lang="sl-SI" sz="24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buAutoNum type="arabicPeriod"/>
              <a:defRPr/>
            </a:pPr>
            <a:endParaRPr lang="sl-SI" sz="24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78693795"/>
              </p:ext>
            </p:extLst>
          </p:nvPr>
        </p:nvGraphicFramePr>
        <p:xfrm>
          <a:off x="827584" y="2173312"/>
          <a:ext cx="7152456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857250" y="551577"/>
            <a:ext cx="7488238" cy="23698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l-SI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sl-SI" sz="2400" dirty="0" smtClean="0">
                <a:solidFill>
                  <a:srgbClr val="00B05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Učenci zapišejo svoje cilje (kratkoročne in dolgoročne) ter razmislijo o možnih poteh do teh ciljev.</a:t>
            </a:r>
            <a:endParaRPr lang="sl-SI" sz="2400" dirty="0" smtClean="0">
              <a:solidFill>
                <a:srgbClr val="00B050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defRPr/>
            </a:pPr>
            <a:endParaRPr lang="sl-SI" sz="24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buAutoNum type="arabicPeriod"/>
              <a:defRPr/>
            </a:pPr>
            <a:endParaRPr lang="sl-SI" sz="24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966" y="2564904"/>
            <a:ext cx="2910458" cy="303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165" y="2852936"/>
            <a:ext cx="3454843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703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"/>
</p:tagLst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4453</TotalTime>
  <Words>160</Words>
  <Application>Microsoft Office PowerPoint</Application>
  <PresentationFormat>Diaprojekcija na zaslonu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5" baseType="lpstr">
      <vt:lpstr>Privzeti načrt</vt:lpstr>
      <vt:lpstr>KAKO SE UČITI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UČENJE UČENJA</dc:title>
  <dc:subject>Popestrimo šolo</dc:subject>
  <dc:creator>Marjanca Komar</dc:creator>
  <cp:lastModifiedBy>Marko Komar</cp:lastModifiedBy>
  <cp:revision>115</cp:revision>
  <dcterms:created xsi:type="dcterms:W3CDTF">2011-08-22T08:24:07Z</dcterms:created>
  <dcterms:modified xsi:type="dcterms:W3CDTF">2012-05-21T19:11:26Z</dcterms:modified>
</cp:coreProperties>
</file>